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3" r:id="rId5"/>
    <p:sldId id="259" r:id="rId6"/>
    <p:sldId id="257" r:id="rId7"/>
    <p:sldId id="267" r:id="rId8"/>
    <p:sldId id="269" r:id="rId9"/>
    <p:sldId id="270" r:id="rId10"/>
    <p:sldId id="272" r:id="rId11"/>
    <p:sldId id="271" r:id="rId12"/>
    <p:sldId id="274" r:id="rId13"/>
    <p:sldId id="275" r:id="rId14"/>
    <p:sldId id="276" r:id="rId15"/>
    <p:sldId id="273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  <a:srgbClr val="000046"/>
    <a:srgbClr val="00001E"/>
    <a:srgbClr val="000042"/>
    <a:srgbClr val="000026"/>
    <a:srgbClr val="000066"/>
    <a:srgbClr val="000018"/>
    <a:srgbClr val="800000"/>
    <a:srgbClr val="CC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розвиваються</a:t>
            </a:r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події</a:t>
            </a:r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 здатна подолати Україна існуючі проблеми та труднощі?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tx1">
                  <a:lumMod val="85000"/>
                </a:schemeClr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У правильному напрямі</c:v>
                </c:pt>
                <c:pt idx="1">
                  <c:v>У неправильному напрямі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17.5</c:v>
                </c:pt>
                <c:pt idx="1">
                  <c:v>66.900000000000006</c:v>
                </c:pt>
                <c:pt idx="2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ru-RU"/>
          </a:p>
        </c:txPr>
      </c:legendEntry>
      <c:layout>
        <c:manualLayout>
          <c:xMode val="edge"/>
          <c:yMode val="edge"/>
          <c:x val="0.61657008190387885"/>
          <c:y val="0.48237755367753238"/>
          <c:w val="0.38182733541956421"/>
          <c:h val="0.428002272565868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здатна Україна подолати існуючі проблеми та труднощі? </a:t>
            </a:r>
          </a:p>
        </c:rich>
      </c:tx>
      <c:layout>
        <c:manualLayout>
          <c:xMode val="edge"/>
          <c:yMode val="edge"/>
          <c:x val="0.16957284782268997"/>
          <c:y val="4.8309178743961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562933838426269E-2"/>
          <c:y val="0.13570149557187772"/>
          <c:w val="0.48763360078329149"/>
          <c:h val="0.864284896677147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 здатна Україна подолати існуючі проблеми та труднощі? 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4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Здатна подолати протягом найближчих кількох років</c:v>
                </c:pt>
                <c:pt idx="1">
                  <c:v>Здатна подолати у більш віддаленій перспективі</c:v>
                </c:pt>
                <c:pt idx="2">
                  <c:v>Не здатна</c:v>
                </c:pt>
                <c:pt idx="3">
                  <c:v>Важко відповісти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21.8</c:v>
                </c:pt>
                <c:pt idx="1">
                  <c:v>42.7</c:v>
                </c:pt>
                <c:pt idx="2">
                  <c:v>21.6</c:v>
                </c:pt>
                <c:pt idx="3">
                  <c:v>13.9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58441417529940209"/>
          <c:y val="0.22115597044076307"/>
          <c:w val="0.40646545144487101"/>
          <c:h val="0.703541537259623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0000">
              <a:srgbClr val="001030"/>
            </a:gs>
            <a:gs pos="100000">
              <a:schemeClr val="bg1">
                <a:tint val="100000"/>
                <a:shade val="90000"/>
                <a:alpha val="100000"/>
                <a:lumMod val="7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93610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Проблеми та перспективи Українського суспільства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584176"/>
          </a:xfrm>
        </p:spPr>
        <p:txBody>
          <a:bodyPr/>
          <a:lstStyle/>
          <a:p>
            <a:r>
              <a:rPr lang="ru-RU" sz="5400" b="1" spc="3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Соціальна</a:t>
            </a:r>
            <a:r>
              <a:rPr lang="ru-RU" sz="5400" b="1" spc="3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spc="3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модернізація</a:t>
            </a:r>
            <a:endParaRPr lang="ru-RU" sz="5400" b="1" spc="3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  <a14:imgEffect>
                      <a14:brightnessContrast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7776864" cy="381642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8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4800" cy="1354162"/>
          </a:xfrm>
        </p:spPr>
        <p:txBody>
          <a:bodyPr/>
          <a:lstStyle/>
          <a:p>
            <a:pPr algn="ctr"/>
            <a:r>
              <a:rPr lang="ru-RU" sz="36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українське</a:t>
            </a:r>
            <a:r>
              <a:rPr lang="ru-RU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ru-RU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</a:t>
            </a:r>
            <a:r>
              <a:rPr lang="ru-RU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потрійну</a:t>
            </a:r>
            <a:r>
              <a:rPr lang="ru-RU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трансформацію</a:t>
            </a:r>
            <a:endParaRPr lang="ru-RU" sz="3600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8712968" cy="4114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FF99"/>
                </a:solidFill>
              </a:rPr>
              <a:t> </a:t>
            </a:r>
            <a:r>
              <a:rPr lang="ru-RU" sz="4400" dirty="0" err="1" smtClean="0">
                <a:solidFill>
                  <a:srgbClr val="FFFF99"/>
                </a:solidFill>
              </a:rPr>
              <a:t>Побудови</a:t>
            </a:r>
            <a:r>
              <a:rPr lang="ru-RU" sz="4400" dirty="0" smtClean="0">
                <a:solidFill>
                  <a:srgbClr val="FFFF99"/>
                </a:solidFill>
              </a:rPr>
              <a:t> </a:t>
            </a:r>
            <a:r>
              <a:rPr lang="ru-RU" sz="4400" dirty="0" err="1" smtClean="0">
                <a:solidFill>
                  <a:srgbClr val="FFFF99"/>
                </a:solidFill>
              </a:rPr>
              <a:t>ринкового</a:t>
            </a:r>
            <a:r>
              <a:rPr lang="ru-RU" sz="4400" dirty="0" smtClean="0">
                <a:solidFill>
                  <a:srgbClr val="FFFF99"/>
                </a:solidFill>
              </a:rPr>
              <a:t> </a:t>
            </a:r>
            <a:r>
              <a:rPr lang="ru-RU" sz="4400" dirty="0" err="1">
                <a:solidFill>
                  <a:srgbClr val="FFFF99"/>
                </a:solidFill>
              </a:rPr>
              <a:t>реформування</a:t>
            </a:r>
            <a:r>
              <a:rPr lang="ru-RU" sz="4400" dirty="0">
                <a:solidFill>
                  <a:srgbClr val="FFFF99"/>
                </a:solidFill>
              </a:rPr>
              <a:t> </a:t>
            </a:r>
            <a:r>
              <a:rPr lang="ru-RU" sz="4400" dirty="0" err="1" smtClean="0">
                <a:solidFill>
                  <a:srgbClr val="FFFF99"/>
                </a:solidFill>
              </a:rPr>
              <a:t>економіки</a:t>
            </a:r>
            <a:endParaRPr lang="ru-RU" sz="4400" dirty="0" smtClean="0">
              <a:solidFill>
                <a:srgbClr val="FFFF99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FF99"/>
                </a:solidFill>
              </a:rPr>
              <a:t> </a:t>
            </a:r>
            <a:r>
              <a:rPr lang="ru-RU" sz="4400" dirty="0" err="1" smtClean="0">
                <a:solidFill>
                  <a:srgbClr val="FFFF99"/>
                </a:solidFill>
              </a:rPr>
              <a:t>Демократизації</a:t>
            </a:r>
            <a:r>
              <a:rPr lang="ru-RU" sz="4400" dirty="0" smtClean="0">
                <a:solidFill>
                  <a:srgbClr val="FFFF99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FFFF99"/>
                </a:solidFill>
              </a:rPr>
              <a:t>  </a:t>
            </a:r>
            <a:r>
              <a:rPr lang="ru-RU" sz="4400" dirty="0" err="1" smtClean="0">
                <a:solidFill>
                  <a:srgbClr val="FFFF99"/>
                </a:solidFill>
              </a:rPr>
              <a:t>Створення</a:t>
            </a:r>
            <a:r>
              <a:rPr lang="ru-RU" sz="4400" dirty="0" smtClean="0">
                <a:solidFill>
                  <a:srgbClr val="FFFF99"/>
                </a:solidFill>
              </a:rPr>
              <a:t> </a:t>
            </a:r>
            <a:r>
              <a:rPr lang="ru-RU" sz="4400" dirty="0" err="1">
                <a:solidFill>
                  <a:srgbClr val="FFFF99"/>
                </a:solidFill>
              </a:rPr>
              <a:t>національної</a:t>
            </a:r>
            <a:r>
              <a:rPr lang="ru-RU" sz="4400" dirty="0">
                <a:solidFill>
                  <a:srgbClr val="FFFF99"/>
                </a:solidFill>
              </a:rPr>
              <a:t> </a:t>
            </a:r>
            <a:r>
              <a:rPr lang="ru-RU" sz="4400" dirty="0" err="1">
                <a:solidFill>
                  <a:srgbClr val="FFFF99"/>
                </a:solidFill>
              </a:rPr>
              <a:t>держави</a:t>
            </a:r>
            <a:r>
              <a:rPr lang="ru-RU" sz="4400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5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93610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9933"/>
                </a:solidFill>
              </a:rPr>
              <a:t>Соціальна</a:t>
            </a:r>
            <a:r>
              <a:rPr lang="ru-RU" dirty="0" smtClean="0">
                <a:solidFill>
                  <a:srgbClr val="FF9933"/>
                </a:solidFill>
              </a:rPr>
              <a:t> </a:t>
            </a:r>
            <a:r>
              <a:rPr lang="ru-RU" dirty="0" err="1" smtClean="0">
                <a:solidFill>
                  <a:srgbClr val="FF9933"/>
                </a:solidFill>
              </a:rPr>
              <a:t>модернізація</a:t>
            </a:r>
            <a:r>
              <a:rPr lang="ru-RU" dirty="0" smtClean="0">
                <a:solidFill>
                  <a:srgbClr val="FF9933"/>
                </a:solidFill>
              </a:rPr>
              <a:t> </a:t>
            </a:r>
            <a:r>
              <a:rPr lang="ru-RU" dirty="0">
                <a:solidFill>
                  <a:srgbClr val="FF9933"/>
                </a:solidFill>
              </a:rPr>
              <a:t>в </a:t>
            </a:r>
            <a:r>
              <a:rPr lang="ru-RU" dirty="0" err="1">
                <a:solidFill>
                  <a:srgbClr val="FF9933"/>
                </a:solidFill>
              </a:rPr>
              <a:t>Україні</a:t>
            </a:r>
            <a:r>
              <a:rPr lang="ru-RU" dirty="0">
                <a:solidFill>
                  <a:srgbClr val="FF9933"/>
                </a:solidFill>
              </a:rPr>
              <a:t> є </a:t>
            </a:r>
            <a:r>
              <a:rPr lang="ru-RU" dirty="0" err="1">
                <a:solidFill>
                  <a:srgbClr val="FF9933"/>
                </a:solidFill>
              </a:rPr>
              <a:t>відображуваною</a:t>
            </a:r>
            <a:r>
              <a:rPr lang="ru-RU" dirty="0">
                <a:solidFill>
                  <a:srgbClr val="FF9933"/>
                </a:solidFill>
              </a:rPr>
              <a:t> й </a:t>
            </a:r>
            <a:r>
              <a:rPr lang="ru-RU" dirty="0" err="1" smtClean="0">
                <a:solidFill>
                  <a:srgbClr val="FF9933"/>
                </a:solidFill>
              </a:rPr>
              <a:t>частковою</a:t>
            </a:r>
            <a:endParaRPr lang="ru-RU" dirty="0">
              <a:solidFill>
                <a:srgbClr val="FF99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784976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u="sng" dirty="0" smtClean="0">
                <a:solidFill>
                  <a:srgbClr val="FF9933"/>
                </a:solidFill>
              </a:rPr>
              <a:t>Перша причина</a:t>
            </a:r>
            <a:r>
              <a:rPr lang="ru-RU" sz="2000" dirty="0" smtClean="0">
                <a:solidFill>
                  <a:srgbClr val="FF9933"/>
                </a:solidFill>
              </a:rPr>
              <a:t>: </a:t>
            </a:r>
            <a:r>
              <a:rPr lang="ru-RU" sz="2000" dirty="0" smtClean="0">
                <a:solidFill>
                  <a:srgbClr val="FFFF99"/>
                </a:solidFill>
              </a:rPr>
              <a:t>наша </a:t>
            </a:r>
            <a:r>
              <a:rPr lang="ru-RU" sz="2000" dirty="0" err="1">
                <a:solidFill>
                  <a:srgbClr val="FFFF99"/>
                </a:solidFill>
              </a:rPr>
              <a:t>країна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лише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нещодавно</a:t>
            </a:r>
            <a:r>
              <a:rPr lang="ru-RU" sz="2000" dirty="0">
                <a:solidFill>
                  <a:srgbClr val="FFFF99"/>
                </a:solidFill>
              </a:rPr>
              <a:t> стала на шлях </a:t>
            </a:r>
            <a:r>
              <a:rPr lang="ru-RU" sz="2000" dirty="0" err="1">
                <a:solidFill>
                  <a:srgbClr val="FFFF99"/>
                </a:solidFill>
              </a:rPr>
              <a:t>самостійної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державності</a:t>
            </a:r>
            <a:r>
              <a:rPr lang="ru-RU" sz="2000" dirty="0">
                <a:solidFill>
                  <a:srgbClr val="FFFF99"/>
                </a:solidFill>
              </a:rPr>
              <a:t>, тому </a:t>
            </a:r>
            <a:r>
              <a:rPr lang="ru-RU" sz="2000" dirty="0" err="1">
                <a:solidFill>
                  <a:srgbClr val="FFFF99"/>
                </a:solidFill>
              </a:rPr>
              <a:t>їй</a:t>
            </a:r>
            <a:r>
              <a:rPr lang="ru-RU" sz="2000" dirty="0">
                <a:solidFill>
                  <a:srgbClr val="FFFF99"/>
                </a:solidFill>
              </a:rPr>
              <a:t> доводиться </a:t>
            </a:r>
            <a:r>
              <a:rPr lang="ru-RU" sz="2000" dirty="0" err="1">
                <a:solidFill>
                  <a:srgbClr val="FFFF99"/>
                </a:solidFill>
              </a:rPr>
              <a:t>використовувати</a:t>
            </a:r>
            <a:r>
              <a:rPr lang="ru-RU" sz="2000" dirty="0">
                <a:solidFill>
                  <a:srgbClr val="FFFF99"/>
                </a:solidFill>
              </a:rPr>
              <a:t> (</a:t>
            </a:r>
            <a:r>
              <a:rPr lang="ru-RU" sz="2000" dirty="0" err="1">
                <a:solidFill>
                  <a:srgbClr val="FFFF99"/>
                </a:solidFill>
              </a:rPr>
              <a:t>відображати</a:t>
            </a:r>
            <a:r>
              <a:rPr lang="ru-RU" sz="2000" dirty="0">
                <a:solidFill>
                  <a:srgbClr val="FFFF99"/>
                </a:solidFill>
              </a:rPr>
              <a:t>) до </a:t>
            </a:r>
            <a:r>
              <a:rPr lang="ru-RU" sz="2000" dirty="0" err="1">
                <a:solidFill>
                  <a:srgbClr val="FFFF99"/>
                </a:solidFill>
              </a:rPr>
              <a:t>досвіду</a:t>
            </a:r>
            <a:r>
              <a:rPr lang="ru-RU" sz="2000" dirty="0">
                <a:solidFill>
                  <a:srgbClr val="FFFF99"/>
                </a:solidFill>
              </a:rPr>
              <a:t> тих, </a:t>
            </a:r>
            <a:r>
              <a:rPr lang="ru-RU" sz="2000" dirty="0" err="1">
                <a:solidFill>
                  <a:srgbClr val="FFFF99"/>
                </a:solidFill>
              </a:rPr>
              <a:t>хто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цим</a:t>
            </a:r>
            <a:r>
              <a:rPr lang="ru-RU" sz="2000" dirty="0">
                <a:solidFill>
                  <a:srgbClr val="FFFF99"/>
                </a:solidFill>
              </a:rPr>
              <a:t> шляхом </a:t>
            </a:r>
            <a:r>
              <a:rPr lang="ru-RU" sz="2000" dirty="0" err="1">
                <a:solidFill>
                  <a:srgbClr val="FFFF99"/>
                </a:solidFill>
              </a:rPr>
              <a:t>вже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пройшов</a:t>
            </a:r>
            <a:r>
              <a:rPr lang="ru-RU" sz="2000" dirty="0">
                <a:solidFill>
                  <a:srgbClr val="FFFF99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u="sng" dirty="0" smtClean="0">
                <a:solidFill>
                  <a:srgbClr val="FF9933"/>
                </a:solidFill>
              </a:rPr>
              <a:t>Друга</a:t>
            </a:r>
            <a:r>
              <a:rPr lang="ru-RU" sz="2000" dirty="0" smtClean="0">
                <a:solidFill>
                  <a:srgbClr val="FF9933"/>
                </a:solidFill>
              </a:rPr>
              <a:t>  -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FF99"/>
                </a:solidFill>
              </a:rPr>
              <a:t>зараз у </a:t>
            </a:r>
            <a:r>
              <a:rPr lang="ru-RU" sz="2000" dirty="0" err="1">
                <a:solidFill>
                  <a:srgbClr val="FFFF99"/>
                </a:solidFill>
              </a:rPr>
              <a:t>суспільно-політичній</a:t>
            </a:r>
            <a:r>
              <a:rPr lang="ru-RU" sz="2000" dirty="0">
                <a:solidFill>
                  <a:srgbClr val="FFFF99"/>
                </a:solidFill>
              </a:rPr>
              <a:t> та </a:t>
            </a:r>
            <a:r>
              <a:rPr lang="ru-RU" sz="2000" dirty="0" err="1">
                <a:solidFill>
                  <a:srgbClr val="FFFF99"/>
                </a:solidFill>
              </a:rPr>
              <a:t>економічній</a:t>
            </a:r>
            <a:r>
              <a:rPr lang="ru-RU" sz="2000" dirty="0">
                <a:solidFill>
                  <a:srgbClr val="FFFF99"/>
                </a:solidFill>
              </a:rPr>
              <a:t> системах переплетено </a:t>
            </a:r>
            <a:r>
              <a:rPr lang="ru-RU" sz="2000" dirty="0" err="1">
                <a:solidFill>
                  <a:srgbClr val="FFFF99"/>
                </a:solidFill>
              </a:rPr>
              <a:t>доволі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суперечливі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елементи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які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гальмують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рух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усього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суспільства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уперед</a:t>
            </a:r>
            <a:r>
              <a:rPr lang="ru-RU" sz="2000" dirty="0">
                <a:solidFill>
                  <a:srgbClr val="FFFF99"/>
                </a:solidFill>
              </a:rPr>
              <a:t>. </a:t>
            </a:r>
            <a:r>
              <a:rPr lang="ru-RU" sz="2000" dirty="0" err="1" smtClean="0">
                <a:solidFill>
                  <a:srgbClr val="FFFF99"/>
                </a:solidFill>
              </a:rPr>
              <a:t>Наприклад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досить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важко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поєднуються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такі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речі</a:t>
            </a:r>
            <a:r>
              <a:rPr lang="ru-RU" sz="2000" dirty="0">
                <a:solidFill>
                  <a:srgbClr val="FFFF99"/>
                </a:solidFill>
              </a:rPr>
              <a:t>, як активна </a:t>
            </a:r>
            <a:r>
              <a:rPr lang="ru-RU" sz="2000" dirty="0" err="1">
                <a:solidFill>
                  <a:srgbClr val="FFFF99"/>
                </a:solidFill>
              </a:rPr>
              <a:t>соціальна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політика</a:t>
            </a:r>
            <a:r>
              <a:rPr lang="ru-RU" sz="2000" dirty="0">
                <a:solidFill>
                  <a:srgbClr val="FFFF99"/>
                </a:solidFill>
              </a:rPr>
              <a:t> та </a:t>
            </a:r>
            <a:r>
              <a:rPr lang="ru-RU" sz="2000" dirty="0" err="1">
                <a:solidFill>
                  <a:srgbClr val="FFFF99"/>
                </a:solidFill>
              </a:rPr>
              <a:t>лібералізація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економічних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відносин</a:t>
            </a:r>
            <a:r>
              <a:rPr lang="ru-RU" sz="2000" dirty="0" smtClean="0">
                <a:solidFill>
                  <a:srgbClr val="FFFF99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2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</a:t>
            </a:r>
            <a:r>
              <a:rPr lang="ru-RU" sz="2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2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бути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визначена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успішні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перетворення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обумовлюють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прогресивний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Водночас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перетворення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сучасній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 не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чіткої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спрямованості</a:t>
            </a:r>
            <a:r>
              <a:rPr lang="ru-RU" sz="2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0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228998"/>
          </a:xfrm>
        </p:spPr>
        <p:txBody>
          <a:bodyPr/>
          <a:lstStyle/>
          <a:p>
            <a:pPr algn="ctr"/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громадянами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ситуації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стану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реформ,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політиків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суспільних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інститутів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/>
              <a:t>(центр </a:t>
            </a:r>
            <a:r>
              <a:rPr lang="ru-RU" sz="1400" dirty="0" err="1" smtClean="0"/>
              <a:t>разумкова</a:t>
            </a:r>
            <a:r>
              <a:rPr lang="ru-RU" sz="1400" dirty="0" smtClean="0"/>
              <a:t>  </a:t>
            </a:r>
            <a:r>
              <a:rPr lang="ru-RU" sz="1400" dirty="0" err="1" smtClean="0"/>
              <a:t>березень</a:t>
            </a:r>
            <a:r>
              <a:rPr lang="ru-RU" sz="1400" dirty="0" smtClean="0"/>
              <a:t> 2015)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5348913"/>
              </p:ext>
            </p:extLst>
          </p:nvPr>
        </p:nvGraphicFramePr>
        <p:xfrm>
          <a:off x="323528" y="1484784"/>
          <a:ext cx="82828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0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52128"/>
          </a:xfrm>
        </p:spPr>
        <p:txBody>
          <a:bodyPr/>
          <a:lstStyle/>
          <a:p>
            <a:pPr algn="ctr"/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Оцінка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громадянами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ситуації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стану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проведення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реформ,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політиків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суспільних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інститутів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/>
              <a:t>(центр </a:t>
            </a:r>
            <a:r>
              <a:rPr lang="ru-RU" sz="1600" dirty="0" err="1"/>
              <a:t>разумкова</a:t>
            </a:r>
            <a:r>
              <a:rPr lang="ru-RU" sz="1600" dirty="0"/>
              <a:t>  </a:t>
            </a:r>
            <a:r>
              <a:rPr lang="ru-RU" sz="1600" dirty="0" err="1"/>
              <a:t>березень</a:t>
            </a:r>
            <a:r>
              <a:rPr lang="ru-RU" sz="1600" dirty="0"/>
              <a:t> 2015)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1338717"/>
              </p:ext>
            </p:extLst>
          </p:nvPr>
        </p:nvGraphicFramePr>
        <p:xfrm>
          <a:off x="251520" y="1268760"/>
          <a:ext cx="8784976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4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50106"/>
          </a:xfrm>
          <a:noFill/>
        </p:spPr>
        <p:txBody>
          <a:bodyPr/>
          <a:lstStyle/>
          <a:p>
            <a:pPr algn="ctr"/>
            <a:r>
              <a:rPr lang="ru-RU" sz="1600" dirty="0" err="1"/>
              <a:t>перебіг</a:t>
            </a:r>
            <a:r>
              <a:rPr lang="ru-RU" sz="1600" dirty="0"/>
              <a:t> реформ в </a:t>
            </a:r>
            <a:r>
              <a:rPr lang="ru-RU" sz="1600" dirty="0" err="1"/>
              <a:t>Україні</a:t>
            </a:r>
            <a:r>
              <a:rPr lang="ru-RU" sz="1600" dirty="0"/>
              <a:t> та </a:t>
            </a:r>
            <a:r>
              <a:rPr lang="ru-RU" sz="1600" dirty="0" err="1"/>
              <a:t>дій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у </a:t>
            </a:r>
            <a:r>
              <a:rPr lang="ru-RU" sz="1600" dirty="0" err="1"/>
              <a:t>різних</a:t>
            </a:r>
            <a:r>
              <a:rPr lang="ru-RU" sz="1600" dirty="0"/>
              <a:t> сферах за </a:t>
            </a:r>
            <a:r>
              <a:rPr lang="ru-RU" sz="1600" dirty="0" err="1"/>
              <a:t>десятибальною</a:t>
            </a:r>
            <a:r>
              <a:rPr lang="ru-RU" sz="1600" dirty="0"/>
              <a:t> шкалою, де «1» </a:t>
            </a:r>
            <a:r>
              <a:rPr lang="ru-RU" sz="1600" dirty="0" err="1"/>
              <a:t>означає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реформ </a:t>
            </a:r>
            <a:r>
              <a:rPr lang="ru-RU" sz="1600" dirty="0" err="1"/>
              <a:t>майже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зовсім</a:t>
            </a:r>
            <a:r>
              <a:rPr lang="ru-RU" sz="1600" dirty="0"/>
              <a:t> </a:t>
            </a:r>
            <a:r>
              <a:rPr lang="ru-RU" sz="1600" dirty="0" err="1"/>
              <a:t>немає</a:t>
            </a:r>
            <a:r>
              <a:rPr lang="ru-RU" sz="1600" dirty="0" smtClean="0"/>
              <a:t>,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а «10» -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реформи</a:t>
            </a:r>
            <a:r>
              <a:rPr lang="ru-RU" sz="1600" dirty="0"/>
              <a:t> </a:t>
            </a:r>
            <a:r>
              <a:rPr lang="ru-RU" sz="1600" dirty="0" err="1"/>
              <a:t>йдуть</a:t>
            </a:r>
            <a:r>
              <a:rPr lang="ru-RU" sz="1600" dirty="0"/>
              <a:t> максимально </a:t>
            </a:r>
            <a:r>
              <a:rPr lang="ru-RU" sz="1600" dirty="0" err="1"/>
              <a:t>успішно</a:t>
            </a:r>
            <a:r>
              <a:rPr lang="ru-RU" sz="1600" dirty="0"/>
              <a:t>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8660817"/>
              </p:ext>
            </p:extLst>
          </p:nvPr>
        </p:nvGraphicFramePr>
        <p:xfrm>
          <a:off x="107504" y="764702"/>
          <a:ext cx="9036496" cy="605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619672"/>
              </a:tblGrid>
              <a:tr h="374904">
                <a:tc>
                  <a:txBody>
                    <a:bodyPr/>
                    <a:lstStyle/>
                    <a:p>
                      <a:r>
                        <a:rPr lang="uk-UA" dirty="0" smtClean="0"/>
                        <a:t> </a:t>
                      </a:r>
                      <a:r>
                        <a:rPr lang="ru-RU" sz="1600" dirty="0" err="1" smtClean="0"/>
                        <a:t>Напрями</a:t>
                      </a:r>
                      <a:r>
                        <a:rPr lang="ru-RU" sz="1600" dirty="0" smtClean="0"/>
                        <a:t> реформ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Середня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оцінка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Оновлення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люстрація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2,90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Судова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реформа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2,39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Децентралізація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місцевого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самоврядування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2,53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державного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управління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2,44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Дерегуляція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розвиток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підприємництва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2,27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правоохоронної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системи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2,60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системи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національної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безпеки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оборони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2,95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системи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охорони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здоров'я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2,23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Податкова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реформа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2,38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27426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енергонезалежності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енергетики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2,45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Популяризація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України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світі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сільського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господарства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001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освіти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001E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управління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державною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власністю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</a:tr>
              <a:tr h="374904">
                <a:tc>
                  <a:txBody>
                    <a:bodyPr/>
                    <a:lstStyle/>
                    <a:p>
                      <a:pPr marL="360000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Реформа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фінансового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сектору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2,12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001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1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Перешкоди соціальної модернізації </a:t>
            </a:r>
            <a:br>
              <a:rPr lang="uk-UA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endParaRPr lang="ru-RU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12968" cy="4781128"/>
          </a:xfrm>
        </p:spPr>
        <p:txBody>
          <a:bodyPr>
            <a:norm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99"/>
                </a:solidFill>
              </a:rPr>
              <a:t>крайнощі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технократизму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який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ігнорує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соціальні</a:t>
            </a:r>
            <a:r>
              <a:rPr lang="ru-RU" sz="2000" dirty="0">
                <a:solidFill>
                  <a:srgbClr val="FFFF99"/>
                </a:solidFill>
              </a:rPr>
              <a:t> потреби </a:t>
            </a:r>
            <a:r>
              <a:rPr lang="ru-RU" sz="2000" dirty="0" err="1">
                <a:solidFill>
                  <a:srgbClr val="FFFF99"/>
                </a:solidFill>
              </a:rPr>
              <a:t>суспільства</a:t>
            </a:r>
            <a:r>
              <a:rPr lang="ru-RU" sz="2000" dirty="0">
                <a:solidFill>
                  <a:srgbClr val="FFFF99"/>
                </a:solidFill>
              </a:rPr>
              <a:t>;</a:t>
            </a:r>
          </a:p>
          <a:p>
            <a:pPr>
              <a:buClr>
                <a:srgbClr val="CC3300"/>
              </a:buCl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99"/>
                </a:solidFill>
              </a:rPr>
              <a:t>популізм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що</a:t>
            </a:r>
            <a:r>
              <a:rPr lang="ru-RU" sz="2000" dirty="0">
                <a:solidFill>
                  <a:srgbClr val="FFFF99"/>
                </a:solidFill>
              </a:rPr>
              <a:t> приносить в жертву </a:t>
            </a:r>
            <a:r>
              <a:rPr lang="ru-RU" sz="2000" dirty="0" err="1">
                <a:solidFill>
                  <a:srgbClr val="FFFF99"/>
                </a:solidFill>
              </a:rPr>
              <a:t>соціальній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політиці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smtClean="0">
                <a:solidFill>
                  <a:srgbClr val="FFFF99"/>
                </a:solidFill>
              </a:rPr>
              <a:t> та </a:t>
            </a:r>
            <a:r>
              <a:rPr lang="ru-RU" sz="2000" dirty="0" err="1" smtClean="0">
                <a:solidFill>
                  <a:srgbClr val="FFFF99"/>
                </a:solidFill>
              </a:rPr>
              <a:t>неефективність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економічного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розвитку</a:t>
            </a:r>
            <a:r>
              <a:rPr lang="ru-RU" sz="2000" dirty="0">
                <a:solidFill>
                  <a:srgbClr val="FFFF99"/>
                </a:solidFill>
              </a:rPr>
              <a:t>;</a:t>
            </a:r>
          </a:p>
          <a:p>
            <a:pPr>
              <a:buClr>
                <a:srgbClr val="CC3300"/>
              </a:buCl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99"/>
                </a:solidFill>
              </a:rPr>
              <a:t>нездатність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або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небажання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політичної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влади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поширити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імпульс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модернізації</a:t>
            </a:r>
            <a:r>
              <a:rPr lang="ru-RU" sz="2000" dirty="0">
                <a:solidFill>
                  <a:srgbClr val="FFFF99"/>
                </a:solidFill>
              </a:rPr>
              <a:t> з </a:t>
            </a:r>
            <a:r>
              <a:rPr lang="ru-RU" sz="2000" dirty="0" err="1">
                <a:solidFill>
                  <a:srgbClr val="FFFF99"/>
                </a:solidFill>
              </a:rPr>
              <a:t>елітарного</a:t>
            </a:r>
            <a:r>
              <a:rPr lang="ru-RU" sz="2000" dirty="0">
                <a:solidFill>
                  <a:srgbClr val="FFFF99"/>
                </a:solidFill>
              </a:rPr>
              <a:t> на </a:t>
            </a:r>
            <a:r>
              <a:rPr lang="ru-RU" sz="2000" dirty="0" err="1">
                <a:solidFill>
                  <a:srgbClr val="FFFF99"/>
                </a:solidFill>
              </a:rPr>
              <a:t>масовий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рівень</a:t>
            </a:r>
            <a:r>
              <a:rPr lang="ru-RU" sz="2000" dirty="0">
                <a:solidFill>
                  <a:srgbClr val="FFFF99"/>
                </a:solidFill>
              </a:rPr>
              <a:t>;</a:t>
            </a:r>
          </a:p>
          <a:p>
            <a:pPr>
              <a:buClr>
                <a:srgbClr val="CC3300"/>
              </a:buCl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99"/>
                </a:solidFill>
              </a:rPr>
              <a:t>різна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міра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зацікавленості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прийняття</a:t>
            </a:r>
            <a:r>
              <a:rPr lang="ru-RU" sz="2000" dirty="0">
                <a:solidFill>
                  <a:srgbClr val="FFFF99"/>
                </a:solidFill>
              </a:rPr>
              <a:t> та </a:t>
            </a:r>
            <a:r>
              <a:rPr lang="ru-RU" sz="2000" dirty="0" err="1">
                <a:solidFill>
                  <a:srgbClr val="FFFF99"/>
                </a:solidFill>
              </a:rPr>
              <a:t>розуміння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модернізаційної</a:t>
            </a:r>
            <a:r>
              <a:rPr lang="ru-RU" sz="2000" dirty="0">
                <a:solidFill>
                  <a:srgbClr val="FFFF99"/>
                </a:solidFill>
              </a:rPr>
              <a:t> мети </a:t>
            </a:r>
            <a:r>
              <a:rPr lang="ru-RU" sz="2000" dirty="0" err="1">
                <a:solidFill>
                  <a:srgbClr val="FFFF99"/>
                </a:solidFill>
              </a:rPr>
              <a:t>політичною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елітою</a:t>
            </a:r>
            <a:r>
              <a:rPr lang="ru-RU" sz="2000" dirty="0">
                <a:solidFill>
                  <a:srgbClr val="FFFF99"/>
                </a:solidFill>
              </a:rPr>
              <a:t>, а </a:t>
            </a:r>
            <a:r>
              <a:rPr lang="ru-RU" sz="2000" dirty="0" err="1">
                <a:solidFill>
                  <a:srgbClr val="FFFF99"/>
                </a:solidFill>
              </a:rPr>
              <a:t>також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наявним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потенціалом</a:t>
            </a:r>
            <a:r>
              <a:rPr lang="ru-RU" sz="2000" dirty="0">
                <a:solidFill>
                  <a:srgbClr val="FFFF99"/>
                </a:solidFill>
              </a:rPr>
              <a:t> для </a:t>
            </a:r>
            <a:r>
              <a:rPr lang="ru-RU" sz="2000" dirty="0" err="1">
                <a:solidFill>
                  <a:srgbClr val="FFFF99"/>
                </a:solidFill>
              </a:rPr>
              <a:t>її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втілення</a:t>
            </a:r>
            <a:r>
              <a:rPr lang="ru-RU" sz="2000" dirty="0">
                <a:solidFill>
                  <a:srgbClr val="FFFF99"/>
                </a:solidFill>
              </a:rPr>
              <a:t>;</a:t>
            </a:r>
          </a:p>
          <a:p>
            <a:pPr>
              <a:buClr>
                <a:srgbClr val="CC3300"/>
              </a:buCl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99"/>
                </a:solidFill>
              </a:rPr>
              <a:t>неглибоке</a:t>
            </a:r>
            <a:r>
              <a:rPr lang="ru-RU" sz="2000" dirty="0">
                <a:solidFill>
                  <a:srgbClr val="FFFF99"/>
                </a:solidFill>
              </a:rPr>
              <a:t>, </a:t>
            </a:r>
            <a:r>
              <a:rPr lang="ru-RU" sz="2000" dirty="0" err="1">
                <a:solidFill>
                  <a:srgbClr val="FFFF99"/>
                </a:solidFill>
              </a:rPr>
              <a:t>механічне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сприйняття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сучасних</a:t>
            </a:r>
            <a:r>
              <a:rPr lang="ru-RU" sz="2000" dirty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соціальних</a:t>
            </a:r>
            <a:r>
              <a:rPr lang="ru-RU" sz="2000" dirty="0" smtClean="0">
                <a:solidFill>
                  <a:srgbClr val="FFFF99"/>
                </a:solidFill>
              </a:rPr>
              <a:t> та </a:t>
            </a:r>
            <a:r>
              <a:rPr lang="ru-RU" sz="2000" dirty="0" err="1" smtClean="0">
                <a:solidFill>
                  <a:srgbClr val="FFFF99"/>
                </a:solidFill>
              </a:rPr>
              <a:t>політичних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>
                <a:solidFill>
                  <a:srgbClr val="FFFF99"/>
                </a:solidFill>
              </a:rPr>
              <a:t>цінностей</a:t>
            </a:r>
            <a:r>
              <a:rPr lang="ru-RU" sz="2000" dirty="0">
                <a:solidFill>
                  <a:srgbClr val="FFFF99"/>
                </a:solidFill>
              </a:rPr>
              <a:t> і норм при </a:t>
            </a:r>
            <a:r>
              <a:rPr lang="ru-RU" sz="2000" dirty="0" smtClean="0">
                <a:solidFill>
                  <a:srgbClr val="FFFF99"/>
                </a:solidFill>
              </a:rPr>
              <a:t>фактичному </a:t>
            </a:r>
            <a:r>
              <a:rPr lang="ru-RU" sz="2000" dirty="0" err="1" smtClean="0">
                <a:solidFill>
                  <a:srgbClr val="FFFF99"/>
                </a:solidFill>
              </a:rPr>
              <a:t>свтоглядно-ідеологічному</a:t>
            </a:r>
            <a:r>
              <a:rPr lang="ru-RU" sz="2000" dirty="0" smtClean="0">
                <a:solidFill>
                  <a:srgbClr val="FFFF99"/>
                </a:solidFill>
              </a:rPr>
              <a:t> </a:t>
            </a:r>
            <a:r>
              <a:rPr lang="ru-RU" sz="2000" dirty="0" err="1" smtClean="0">
                <a:solidFill>
                  <a:srgbClr val="FFFF99"/>
                </a:solidFill>
              </a:rPr>
              <a:t>вакуумі</a:t>
            </a:r>
            <a:r>
              <a:rPr lang="ru-RU" sz="2000" dirty="0" smtClean="0">
                <a:solidFill>
                  <a:srgbClr val="FFFF99"/>
                </a:solidFill>
              </a:rPr>
              <a:t>.</a:t>
            </a:r>
          </a:p>
          <a:p>
            <a:pPr>
              <a:buClr>
                <a:srgbClr val="CC3300"/>
              </a:buClr>
              <a:buFont typeface="Wingdings" pitchFamily="2" charset="2"/>
              <a:buChar char="Ø"/>
            </a:pPr>
            <a:endParaRPr lang="ru-RU" sz="2000" dirty="0">
              <a:solidFill>
                <a:srgbClr val="FFFF99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6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rgbClr val="00001E"/>
          </a:solidFill>
        </p:spPr>
        <p:txBody>
          <a:bodyPr/>
          <a:lstStyle/>
          <a:p>
            <a:pPr algn="ctr"/>
            <a:r>
              <a:rPr lang="ru-RU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Найважливішими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завдання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модернізації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сучасного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українського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суспільства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є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800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12776"/>
            <a:ext cx="9144000" cy="5445224"/>
          </a:xfrm>
          <a:solidFill>
            <a:srgbClr val="00001E"/>
          </a:solidFill>
        </p:spPr>
        <p:txBody>
          <a:bodyPr>
            <a:normAutofit fontScale="77500" lnSpcReduction="20000"/>
          </a:bodyPr>
          <a:lstStyle/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вироблення </a:t>
            </a:r>
            <a:r>
              <a:rPr lang="uk-UA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широкого сприйняття національно-патріотичної ідеології (побудованої на знанні національної історії та культури);</a:t>
            </a:r>
            <a:endParaRPr lang="ru-RU" sz="28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упорядкування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геополітичного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простору з державами-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сусідами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упорядкування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владних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усіх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рівнях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запровадження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соціально-прогресивних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 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стабільности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внутрішньої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консолідації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суспільстві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1">
              <a:lnSpc>
                <a:spcPct val="17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залучення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широких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участі</a:t>
            </a:r>
            <a:r>
              <a:rPr lang="ru-RU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політичному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утвердження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демократії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громадянського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7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</a:t>
            </a:r>
            <a:r>
              <a:rPr lang="ru-RU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вживається</a:t>
            </a:r>
            <a:r>
              <a:rPr lang="ru-RU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науці</a:t>
            </a:r>
            <a:r>
              <a:rPr lang="ru-RU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50-х </a:t>
            </a:r>
            <a:r>
              <a:rPr lang="ru-RU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ХХ </a:t>
            </a:r>
            <a:r>
              <a:rPr lang="ru-RU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endParaRPr lang="ru-RU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856984" cy="49251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sz="5100" dirty="0" err="1">
                <a:solidFill>
                  <a:srgbClr val="FFC000"/>
                </a:solidFill>
              </a:rPr>
              <a:t>Етимологічно</a:t>
            </a:r>
            <a:r>
              <a:rPr lang="ru-RU" sz="5100" dirty="0">
                <a:solidFill>
                  <a:srgbClr val="FFC000"/>
                </a:solidFill>
              </a:rPr>
              <a:t> </a:t>
            </a:r>
            <a:r>
              <a:rPr lang="ru-RU" sz="5100" dirty="0" err="1" smtClean="0">
                <a:solidFill>
                  <a:srgbClr val="FFC000"/>
                </a:solidFill>
              </a:rPr>
              <a:t>він</a:t>
            </a:r>
            <a:r>
              <a:rPr lang="ru-RU" sz="5100" dirty="0" smtClean="0">
                <a:solidFill>
                  <a:srgbClr val="FFC000"/>
                </a:solidFill>
              </a:rPr>
              <a:t> </a:t>
            </a:r>
            <a:r>
              <a:rPr lang="ru-RU" sz="5100" dirty="0" err="1" smtClean="0">
                <a:solidFill>
                  <a:srgbClr val="FFC000"/>
                </a:solidFill>
              </a:rPr>
              <a:t>пов’язаний</a:t>
            </a:r>
            <a:r>
              <a:rPr lang="ru-RU" sz="5100" dirty="0" smtClean="0">
                <a:solidFill>
                  <a:srgbClr val="FFC000"/>
                </a:solidFill>
              </a:rPr>
              <a:t> </a:t>
            </a:r>
            <a:endParaRPr lang="ru-RU" sz="3600" dirty="0" smtClean="0">
              <a:solidFill>
                <a:srgbClr val="FFC000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smtClean="0"/>
              <a:t>з </a:t>
            </a:r>
            <a:r>
              <a:rPr lang="ru-RU" sz="5100" dirty="0" err="1"/>
              <a:t>французькими</a:t>
            </a:r>
            <a:r>
              <a:rPr lang="ru-RU" sz="5100" dirty="0"/>
              <a:t> </a:t>
            </a:r>
            <a:r>
              <a:rPr lang="ru-RU" sz="5100" dirty="0" smtClean="0"/>
              <a:t>словами </a:t>
            </a:r>
            <a:r>
              <a:rPr lang="ru-RU" sz="5100" i="1" dirty="0" err="1" smtClean="0">
                <a:solidFill>
                  <a:srgbClr val="FFFF99"/>
                </a:solidFill>
              </a:rPr>
              <a:t>moderne</a:t>
            </a:r>
            <a:r>
              <a:rPr lang="ru-RU" sz="5100" i="1" dirty="0" smtClean="0">
                <a:solidFill>
                  <a:srgbClr val="FFFF99"/>
                </a:solidFill>
              </a:rPr>
              <a:t> </a:t>
            </a:r>
            <a:r>
              <a:rPr lang="ru-RU" sz="5100" dirty="0">
                <a:solidFill>
                  <a:srgbClr val="FFFF99"/>
                </a:solidFill>
              </a:rPr>
              <a:t>– </a:t>
            </a:r>
            <a:r>
              <a:rPr lang="ru-RU" sz="5100" dirty="0" err="1">
                <a:solidFill>
                  <a:srgbClr val="FFFF99"/>
                </a:solidFill>
              </a:rPr>
              <a:t>сучасний</a:t>
            </a:r>
            <a:r>
              <a:rPr lang="ru-RU" sz="5100" dirty="0">
                <a:solidFill>
                  <a:srgbClr val="FFFF99"/>
                </a:solidFill>
              </a:rPr>
              <a:t>, </a:t>
            </a:r>
            <a:r>
              <a:rPr lang="ru-RU" sz="5100" dirty="0" err="1">
                <a:solidFill>
                  <a:srgbClr val="FFFF99"/>
                </a:solidFill>
              </a:rPr>
              <a:t>новітній</a:t>
            </a:r>
            <a:r>
              <a:rPr lang="ru-RU" sz="5100" dirty="0">
                <a:solidFill>
                  <a:srgbClr val="FFFF99"/>
                </a:solidFill>
              </a:rPr>
              <a:t> </a:t>
            </a:r>
            <a:r>
              <a:rPr lang="ru-RU" sz="5100" dirty="0" smtClean="0">
                <a:solidFill>
                  <a:srgbClr val="FFFF99"/>
                </a:solidFill>
              </a:rPr>
              <a:t>та </a:t>
            </a:r>
            <a:r>
              <a:rPr lang="ru-RU" sz="5100" dirty="0" err="1" smtClean="0">
                <a:solidFill>
                  <a:srgbClr val="FFFF99"/>
                </a:solidFill>
              </a:rPr>
              <a:t>modernisation</a:t>
            </a:r>
            <a:r>
              <a:rPr lang="ru-RU" sz="5100" dirty="0">
                <a:solidFill>
                  <a:srgbClr val="FFFF99"/>
                </a:solidFill>
              </a:rPr>
              <a:t>, </a:t>
            </a:r>
            <a:r>
              <a:rPr lang="ru-RU" sz="5100" dirty="0" err="1">
                <a:solidFill>
                  <a:srgbClr val="FFFF99"/>
                </a:solidFill>
              </a:rPr>
              <a:t>що</a:t>
            </a:r>
            <a:r>
              <a:rPr lang="ru-RU" sz="5100" dirty="0">
                <a:solidFill>
                  <a:srgbClr val="FFFF99"/>
                </a:solidFill>
              </a:rPr>
              <a:t> </a:t>
            </a:r>
            <a:r>
              <a:rPr lang="ru-RU" sz="5100" dirty="0" err="1">
                <a:solidFill>
                  <a:srgbClr val="FFFF99"/>
                </a:solidFill>
              </a:rPr>
              <a:t>означає</a:t>
            </a:r>
            <a:r>
              <a:rPr lang="ru-RU" sz="5100" dirty="0">
                <a:solidFill>
                  <a:srgbClr val="FFFF99"/>
                </a:solidFill>
              </a:rPr>
              <a:t> </a:t>
            </a:r>
            <a:r>
              <a:rPr lang="ru-RU" sz="5100" dirty="0" err="1" smtClean="0">
                <a:solidFill>
                  <a:srgbClr val="FFFF99"/>
                </a:solidFill>
              </a:rPr>
              <a:t>оновлення</a:t>
            </a:r>
            <a:endParaRPr lang="ru-RU" sz="5100" dirty="0" smtClean="0">
              <a:solidFill>
                <a:srgbClr val="FFFF99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smtClean="0"/>
              <a:t>з </a:t>
            </a:r>
            <a:r>
              <a:rPr lang="ru-RU" sz="5100" dirty="0" err="1"/>
              <a:t>англійським</a:t>
            </a:r>
            <a:r>
              <a:rPr lang="ru-RU" sz="5100" dirty="0"/>
              <a:t> </a:t>
            </a:r>
            <a:r>
              <a:rPr lang="ru-RU" sz="5100" dirty="0" err="1" smtClean="0"/>
              <a:t>однокореневими</a:t>
            </a:r>
            <a:r>
              <a:rPr lang="ru-RU" sz="5100" dirty="0" smtClean="0"/>
              <a:t> </a:t>
            </a:r>
            <a:r>
              <a:rPr lang="ru-RU" sz="5100" dirty="0" err="1" smtClean="0">
                <a:solidFill>
                  <a:srgbClr val="FFFF99"/>
                </a:solidFill>
              </a:rPr>
              <a:t>термінами</a:t>
            </a:r>
            <a:r>
              <a:rPr lang="ru-RU" sz="5100" dirty="0" smtClean="0">
                <a:solidFill>
                  <a:srgbClr val="FFFF99"/>
                </a:solidFill>
              </a:rPr>
              <a:t>  </a:t>
            </a:r>
            <a:r>
              <a:rPr lang="ru-RU" sz="5100" i="1" dirty="0" err="1" smtClean="0">
                <a:solidFill>
                  <a:srgbClr val="FFFF99"/>
                </a:solidFill>
              </a:rPr>
              <a:t>modern</a:t>
            </a:r>
            <a:r>
              <a:rPr lang="ru-RU" sz="5100" i="1" dirty="0">
                <a:solidFill>
                  <a:srgbClr val="FFFF99"/>
                </a:solidFill>
              </a:rPr>
              <a:t>, </a:t>
            </a:r>
            <a:r>
              <a:rPr lang="ru-RU" sz="5100" i="1" dirty="0" err="1">
                <a:solidFill>
                  <a:srgbClr val="FFFF99"/>
                </a:solidFill>
              </a:rPr>
              <a:t>modernity</a:t>
            </a:r>
            <a:r>
              <a:rPr lang="ru-RU" sz="5100" dirty="0">
                <a:solidFill>
                  <a:srgbClr val="FFFF99"/>
                </a:solidFill>
              </a:rPr>
              <a:t>, </a:t>
            </a:r>
            <a:r>
              <a:rPr lang="ru-RU" sz="5100" i="1" dirty="0" err="1" smtClean="0">
                <a:solidFill>
                  <a:srgbClr val="FFFF99"/>
                </a:solidFill>
              </a:rPr>
              <a:t>modernization</a:t>
            </a:r>
            <a:endParaRPr lang="ru-RU" sz="5100" dirty="0" smtClean="0">
              <a:solidFill>
                <a:srgbClr val="FFFF99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smtClean="0"/>
              <a:t>два </a:t>
            </a:r>
            <a:r>
              <a:rPr lang="ru-RU" sz="5100" dirty="0" err="1"/>
              <a:t>варіанти</a:t>
            </a:r>
            <a:r>
              <a:rPr lang="ru-RU" sz="5100" dirty="0"/>
              <a:t> перекладу </a:t>
            </a:r>
            <a:r>
              <a:rPr lang="ru-RU" sz="5100" dirty="0" smtClean="0"/>
              <a:t>на </a:t>
            </a:r>
            <a:r>
              <a:rPr lang="ru-RU" sz="5100" dirty="0" err="1" smtClean="0"/>
              <a:t>українську</a:t>
            </a:r>
            <a:r>
              <a:rPr lang="ru-RU" sz="5100" dirty="0" smtClean="0"/>
              <a:t> </a:t>
            </a:r>
            <a:r>
              <a:rPr lang="ru-RU" sz="5100" dirty="0" err="1" smtClean="0"/>
              <a:t>мову</a:t>
            </a:r>
            <a:r>
              <a:rPr lang="ru-RU" sz="5100" dirty="0" smtClean="0"/>
              <a:t>: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err="1" smtClean="0"/>
              <a:t>буквальний</a:t>
            </a:r>
            <a:r>
              <a:rPr lang="ru-RU" sz="5100" dirty="0" smtClean="0"/>
              <a:t>, коли </a:t>
            </a:r>
            <a:r>
              <a:rPr lang="ru-RU" sz="5100" dirty="0" err="1"/>
              <a:t>всі</a:t>
            </a:r>
            <a:r>
              <a:rPr lang="ru-RU" sz="5100" dirty="0"/>
              <a:t> три </a:t>
            </a:r>
            <a:r>
              <a:rPr lang="ru-RU" sz="5100" dirty="0" err="1"/>
              <a:t>терміни</a:t>
            </a:r>
            <a:r>
              <a:rPr lang="ru-RU" sz="5100" dirty="0"/>
              <a:t> </a:t>
            </a:r>
            <a:r>
              <a:rPr lang="ru-RU" sz="5100" dirty="0" err="1" smtClean="0"/>
              <a:t>перекладаються</a:t>
            </a:r>
            <a:r>
              <a:rPr lang="ru-RU" sz="5100" dirty="0" smtClean="0"/>
              <a:t> </a:t>
            </a:r>
            <a:r>
              <a:rPr lang="ru-RU" sz="5100" dirty="0" err="1" smtClean="0"/>
              <a:t>спорідненими</a:t>
            </a:r>
            <a:r>
              <a:rPr lang="ru-RU" sz="5100" dirty="0" smtClean="0"/>
              <a:t> </a:t>
            </a:r>
            <a:r>
              <a:rPr lang="ru-RU" sz="5100" dirty="0"/>
              <a:t>словами: </a:t>
            </a:r>
            <a:r>
              <a:rPr lang="ru-RU" sz="5100" i="1" dirty="0" err="1">
                <a:solidFill>
                  <a:srgbClr val="FFFF99"/>
                </a:solidFill>
              </a:rPr>
              <a:t>модерний</a:t>
            </a:r>
            <a:r>
              <a:rPr lang="ru-RU" sz="5100" i="1" dirty="0">
                <a:solidFill>
                  <a:srgbClr val="FFFF99"/>
                </a:solidFill>
              </a:rPr>
              <a:t>, </a:t>
            </a:r>
            <a:r>
              <a:rPr lang="ru-RU" sz="5100" i="1" dirty="0" smtClean="0">
                <a:solidFill>
                  <a:srgbClr val="FFFF99"/>
                </a:solidFill>
              </a:rPr>
              <a:t>і </a:t>
            </a:r>
            <a:r>
              <a:rPr lang="ru-RU" sz="5100" i="1" dirty="0" err="1">
                <a:solidFill>
                  <a:srgbClr val="FFFF99"/>
                </a:solidFill>
              </a:rPr>
              <a:t>модернізація</a:t>
            </a:r>
            <a:r>
              <a:rPr lang="ru-RU" sz="5100" dirty="0"/>
              <a:t>, </a:t>
            </a:r>
            <a:endParaRPr lang="ru-RU" sz="5100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5100" dirty="0" err="1" smtClean="0"/>
              <a:t>другий</a:t>
            </a:r>
            <a:r>
              <a:rPr lang="ru-RU" sz="5100" dirty="0" smtClean="0"/>
              <a:t> </a:t>
            </a:r>
            <a:r>
              <a:rPr lang="ru-RU" sz="5100" dirty="0" err="1" smtClean="0"/>
              <a:t>український</a:t>
            </a:r>
            <a:r>
              <a:rPr lang="ru-RU" sz="5100" dirty="0" smtClean="0"/>
              <a:t> </a:t>
            </a:r>
            <a:r>
              <a:rPr lang="ru-RU" sz="5100" dirty="0" err="1" smtClean="0"/>
              <a:t>варіант</a:t>
            </a:r>
            <a:r>
              <a:rPr lang="ru-RU" sz="5100" dirty="0" smtClean="0"/>
              <a:t>: </a:t>
            </a:r>
            <a:r>
              <a:rPr lang="ru-RU" sz="5100" i="1" dirty="0" err="1" smtClean="0">
                <a:solidFill>
                  <a:srgbClr val="FFFF99"/>
                </a:solidFill>
              </a:rPr>
              <a:t>сучасний</a:t>
            </a:r>
            <a:r>
              <a:rPr lang="ru-RU" sz="5100" i="1" dirty="0">
                <a:solidFill>
                  <a:srgbClr val="FFFF99"/>
                </a:solidFill>
              </a:rPr>
              <a:t>, </a:t>
            </a:r>
            <a:r>
              <a:rPr lang="ru-RU" sz="5100" i="1" dirty="0" err="1">
                <a:solidFill>
                  <a:srgbClr val="FFFF99"/>
                </a:solidFill>
              </a:rPr>
              <a:t>сучасність</a:t>
            </a:r>
            <a:r>
              <a:rPr lang="ru-RU" sz="5100" i="1" dirty="0">
                <a:solidFill>
                  <a:srgbClr val="FFFF99"/>
                </a:solidFill>
              </a:rPr>
              <a:t> та </a:t>
            </a:r>
            <a:r>
              <a:rPr lang="ru-RU" sz="5100" i="1" dirty="0" err="1">
                <a:solidFill>
                  <a:srgbClr val="FFFF99"/>
                </a:solidFill>
              </a:rPr>
              <a:t>осучаснення</a:t>
            </a:r>
            <a:r>
              <a:rPr lang="ru-RU" sz="5100" dirty="0" smtClean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27089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інтерпретації</a:t>
            </a:r>
            <a:r>
              <a:rPr lang="ru-RU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модернізації</a:t>
            </a:r>
            <a:r>
              <a:rPr lang="ru-RU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 </a:t>
            </a:r>
            <a:r>
              <a:rPr lang="ru-RU" sz="18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Штомпка</a:t>
            </a: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виділяє</a:t>
            </a: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синонім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прогресивних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соціально-економічних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рухається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перед;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18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тотожнє</a:t>
            </a: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поняттю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сучасність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і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означає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трансформацій</a:t>
            </a: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відбувалися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XVI-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ідосягли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апогею в ХІХ – ХХ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Сюди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включаються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індустріалізації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урбанізації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раціоналізації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бюрократизації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домінуючого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капіталізму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розповсюдження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індивідуалізму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мотивацій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успіху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утвердження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науки;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відноситься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відсталих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слаборозвинутих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описує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зусилля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те,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догнати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провідні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розвинуті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існують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ними в одному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історичному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часі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рамках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єдиного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глобального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Іншою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мовою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випадку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описує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периферії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центру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сучасного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6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38864" cy="994122"/>
          </a:xfrm>
        </p:spPr>
        <p:txBody>
          <a:bodyPr/>
          <a:lstStyle/>
          <a:p>
            <a:r>
              <a:rPr lang="ru-RU" sz="32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sz="32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загальному</a:t>
            </a:r>
            <a:r>
              <a:rPr lang="ru-RU" sz="32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вигляді</a:t>
            </a:r>
            <a:r>
              <a:rPr lang="ru-RU" sz="32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534400" cy="4114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600" dirty="0" err="1" smtClean="0">
                <a:solidFill>
                  <a:srgbClr val="FFFF99"/>
                </a:solidFill>
              </a:rPr>
              <a:t>визначається</a:t>
            </a:r>
            <a:r>
              <a:rPr lang="ru-RU" sz="2600" dirty="0" smtClean="0">
                <a:solidFill>
                  <a:srgbClr val="FFFF99"/>
                </a:solidFill>
              </a:rPr>
              <a:t> </a:t>
            </a:r>
            <a:r>
              <a:rPr lang="ru-RU" sz="2600" dirty="0">
                <a:solidFill>
                  <a:srgbClr val="FFFF99"/>
                </a:solidFill>
              </a:rPr>
              <a:t>як </a:t>
            </a:r>
            <a:r>
              <a:rPr lang="ru-RU" sz="2600" dirty="0" err="1">
                <a:solidFill>
                  <a:srgbClr val="FFFF99"/>
                </a:solidFill>
              </a:rPr>
              <a:t>перехід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від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традиційного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суспільства</a:t>
            </a:r>
            <a:r>
              <a:rPr lang="ru-RU" sz="2600" dirty="0">
                <a:solidFill>
                  <a:srgbClr val="FFFF99"/>
                </a:solidFill>
              </a:rPr>
              <a:t> до </a:t>
            </a:r>
            <a:r>
              <a:rPr lang="ru-RU" sz="2600" dirty="0" err="1">
                <a:solidFill>
                  <a:srgbClr val="FFFF99"/>
                </a:solidFill>
              </a:rPr>
              <a:t>сучасного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smtClean="0">
                <a:solidFill>
                  <a:srgbClr val="FFFF99"/>
                </a:solidFill>
              </a:rPr>
              <a:t>яке </a:t>
            </a:r>
            <a:r>
              <a:rPr lang="ru-RU" sz="2600" dirty="0" err="1" smtClean="0">
                <a:solidFill>
                  <a:srgbClr val="FFFF99"/>
                </a:solidFill>
              </a:rPr>
              <a:t>включає</a:t>
            </a:r>
            <a:r>
              <a:rPr lang="ru-RU" sz="2600" dirty="0" smtClean="0">
                <a:solidFill>
                  <a:srgbClr val="FFFF99"/>
                </a:solidFill>
              </a:rPr>
              <a:t> </a:t>
            </a:r>
            <a:r>
              <a:rPr lang="ru-RU" sz="2600" dirty="0">
                <a:solidFill>
                  <a:srgbClr val="FFFF99"/>
                </a:solidFill>
              </a:rPr>
              <a:t>в себе </a:t>
            </a:r>
            <a:r>
              <a:rPr lang="ru-RU" sz="2600" dirty="0" err="1">
                <a:solidFill>
                  <a:srgbClr val="FFFF99"/>
                </a:solidFill>
              </a:rPr>
              <a:t>передусім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корінну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відмінність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від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 smtClean="0">
                <a:solidFill>
                  <a:srgbClr val="FFFF99"/>
                </a:solidFill>
              </a:rPr>
              <a:t>усього</a:t>
            </a:r>
            <a:r>
              <a:rPr lang="ru-RU" sz="2600" dirty="0" smtClean="0">
                <a:solidFill>
                  <a:srgbClr val="FFFF99"/>
                </a:solidFill>
              </a:rPr>
              <a:t> </a:t>
            </a:r>
            <a:r>
              <a:rPr lang="ru-RU" sz="2600" dirty="0" err="1" smtClean="0">
                <a:solidFill>
                  <a:srgbClr val="FFFF99"/>
                </a:solidFill>
              </a:rPr>
              <a:t>патріархально-традиційного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тобто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орієнтацію</a:t>
            </a:r>
            <a:r>
              <a:rPr lang="ru-RU" sz="2600" dirty="0">
                <a:solidFill>
                  <a:srgbClr val="FFFF99"/>
                </a:solidFill>
              </a:rPr>
              <a:t> на </a:t>
            </a:r>
            <a:r>
              <a:rPr lang="ru-RU" sz="2600" dirty="0" err="1">
                <a:solidFill>
                  <a:srgbClr val="FFFF99"/>
                </a:solidFill>
              </a:rPr>
              <a:t>інновації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переваження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інновацій</a:t>
            </a:r>
            <a:r>
              <a:rPr lang="ru-RU" sz="2600" dirty="0">
                <a:solidFill>
                  <a:srgbClr val="FFFF99"/>
                </a:solidFill>
              </a:rPr>
              <a:t> над </a:t>
            </a:r>
            <a:r>
              <a:rPr lang="ru-RU" sz="2600" dirty="0" err="1">
                <a:solidFill>
                  <a:srgbClr val="FFFF99"/>
                </a:solidFill>
              </a:rPr>
              <a:t>традицією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світський</a:t>
            </a:r>
            <a:r>
              <a:rPr lang="ru-RU" sz="2600" dirty="0">
                <a:solidFill>
                  <a:srgbClr val="FFFF99"/>
                </a:solidFill>
              </a:rPr>
              <a:t> характер </a:t>
            </a:r>
            <a:r>
              <a:rPr lang="ru-RU" sz="2600" dirty="0" err="1">
                <a:solidFill>
                  <a:srgbClr val="FFFF99"/>
                </a:solidFill>
              </a:rPr>
              <a:t>соціального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життя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поступовий</a:t>
            </a:r>
            <a:r>
              <a:rPr lang="ru-RU" sz="2600" dirty="0">
                <a:solidFill>
                  <a:srgbClr val="FFFF99"/>
                </a:solidFill>
              </a:rPr>
              <a:t> (</a:t>
            </a:r>
            <a:r>
              <a:rPr lang="ru-RU" sz="2600" dirty="0" err="1">
                <a:solidFill>
                  <a:srgbClr val="FFFF99"/>
                </a:solidFill>
              </a:rPr>
              <a:t>нециклічний</a:t>
            </a:r>
            <a:r>
              <a:rPr lang="ru-RU" sz="2600" dirty="0">
                <a:solidFill>
                  <a:srgbClr val="FFFF99"/>
                </a:solidFill>
              </a:rPr>
              <a:t>) </a:t>
            </a:r>
            <a:r>
              <a:rPr lang="ru-RU" sz="2600" dirty="0" err="1">
                <a:solidFill>
                  <a:srgbClr val="FFFF99"/>
                </a:solidFill>
              </a:rPr>
              <a:t>розвиток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відокремлену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персональність</a:t>
            </a:r>
            <a:r>
              <a:rPr lang="ru-RU" sz="2600" dirty="0" smtClean="0">
                <a:solidFill>
                  <a:srgbClr val="FFFF99"/>
                </a:solidFill>
              </a:rPr>
              <a:t>, </a:t>
            </a:r>
            <a:r>
              <a:rPr lang="ru-RU" sz="2600" dirty="0" err="1" smtClean="0">
                <a:solidFill>
                  <a:srgbClr val="FFFF99"/>
                </a:solidFill>
              </a:rPr>
              <a:t>переважну</a:t>
            </a:r>
            <a:r>
              <a:rPr lang="ru-RU" sz="2600" dirty="0" smtClean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орієнтацію</a:t>
            </a:r>
            <a:r>
              <a:rPr lang="ru-RU" sz="2600" dirty="0">
                <a:solidFill>
                  <a:srgbClr val="FFFF99"/>
                </a:solidFill>
              </a:rPr>
              <a:t> на </a:t>
            </a:r>
            <a:r>
              <a:rPr lang="ru-RU" sz="2600" dirty="0" err="1">
                <a:solidFill>
                  <a:srgbClr val="FFFF99"/>
                </a:solidFill>
              </a:rPr>
              <a:t>інструментальні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цінності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індустріальний</a:t>
            </a:r>
            <a:r>
              <a:rPr lang="ru-RU" sz="2600" dirty="0">
                <a:solidFill>
                  <a:srgbClr val="FFFF99"/>
                </a:solidFill>
              </a:rPr>
              <a:t> характер, </a:t>
            </a:r>
            <a:r>
              <a:rPr lang="ru-RU" sz="2600" dirty="0" err="1">
                <a:solidFill>
                  <a:srgbClr val="FFFF99"/>
                </a:solidFill>
              </a:rPr>
              <a:t>масову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освіту</a:t>
            </a:r>
            <a:r>
              <a:rPr lang="ru-RU" sz="2600" dirty="0">
                <a:solidFill>
                  <a:srgbClr val="FFFF99"/>
                </a:solidFill>
              </a:rPr>
              <a:t>, </a:t>
            </a:r>
            <a:r>
              <a:rPr lang="ru-RU" sz="2600" dirty="0" err="1">
                <a:solidFill>
                  <a:srgbClr val="FFFF99"/>
                </a:solidFill>
              </a:rPr>
              <a:t>активний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дійовий</a:t>
            </a:r>
            <a:r>
              <a:rPr lang="ru-RU" sz="2600" dirty="0">
                <a:solidFill>
                  <a:srgbClr val="FFFF99"/>
                </a:solidFill>
              </a:rPr>
              <a:t> </a:t>
            </a:r>
            <a:r>
              <a:rPr lang="ru-RU" sz="2600" dirty="0" err="1">
                <a:solidFill>
                  <a:srgbClr val="FFFF99"/>
                </a:solidFill>
              </a:rPr>
              <a:t>психологічний</a:t>
            </a:r>
            <a:r>
              <a:rPr lang="ru-RU" sz="2600" dirty="0">
                <a:solidFill>
                  <a:srgbClr val="FFFF99"/>
                </a:solidFill>
              </a:rPr>
              <a:t> склад </a:t>
            </a:r>
            <a:r>
              <a:rPr lang="ru-RU" sz="2600" dirty="0" err="1" smtClean="0">
                <a:solidFill>
                  <a:srgbClr val="FFFF99"/>
                </a:solidFill>
              </a:rPr>
              <a:t>тощо</a:t>
            </a:r>
            <a:r>
              <a:rPr lang="ru-RU" sz="2600" dirty="0" smtClean="0">
                <a:solidFill>
                  <a:srgbClr val="FFFF99"/>
                </a:solidFill>
              </a:rPr>
              <a:t>.</a:t>
            </a:r>
            <a:endParaRPr lang="ru-RU" sz="2600" dirty="0">
              <a:solidFill>
                <a:srgbClr val="FFFF99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6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504056"/>
          </a:xfrm>
          <a:noFill/>
        </p:spPr>
        <p:txBody>
          <a:bodyPr/>
          <a:lstStyle/>
          <a:p>
            <a:pPr algn="ctr"/>
            <a:r>
              <a:rPr lang="ru-RU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модернізація</a:t>
            </a: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 </a:t>
            </a:r>
            <a:r>
              <a:rPr lang="ru-RU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світовому</a:t>
            </a:r>
            <a:r>
              <a:rPr lang="ru-RU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контексті</a:t>
            </a:r>
            <a:endParaRPr lang="ru-RU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5350454"/>
              </p:ext>
            </p:extLst>
          </p:nvPr>
        </p:nvGraphicFramePr>
        <p:xfrm>
          <a:off x="107504" y="908720"/>
          <a:ext cx="8930952" cy="55152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1296144"/>
                <a:gridCol w="684272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Етап</a:t>
                      </a:r>
                      <a:endParaRPr lang="ru-RU" sz="1600" b="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Часові межі</a:t>
                      </a:r>
                      <a:endParaRPr lang="ru-RU" sz="1600" b="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Зміст </a:t>
                      </a:r>
                      <a:r>
                        <a:rPr lang="uk-UA" sz="1600" b="0" dirty="0" err="1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модернізаційного</a:t>
                      </a:r>
                      <a:r>
                        <a:rPr lang="uk-UA" sz="1600" b="0" baseline="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процесу</a:t>
                      </a:r>
                      <a:endParaRPr lang="ru-RU" sz="1600" b="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4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sz="1400" kern="12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1950–60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рр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зародження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становлення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теорії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модернізації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вироблення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основі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моделей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суспільств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  <a:tr h="212835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4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sz="14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1970–80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рр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переоцінка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ідей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першого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етапу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осмислене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визнання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відносної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незалежности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економічного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жорстко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визначених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форм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ідеології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політичної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західного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типу»,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усвідомлення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необхідности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збереження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національних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традицій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допомагають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зняти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загрозу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соціальної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дезорганізації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» й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забезпечити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мирні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шляхи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політичного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країни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89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lang="ru-RU" sz="14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r>
                        <a:rPr lang="ru-RU" sz="14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кінець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1980-х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рр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 і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сьогодні</a:t>
                      </a:r>
                      <a:endParaRPr lang="ru-RU" sz="16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постала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потреба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враховування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поряд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економічними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індустріально-технологічними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чинниками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людські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й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природні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ресурси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нагромадження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капіталу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розвинені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геополітичні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соціальні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психічні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культурні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чинники</a:t>
                      </a:r>
                      <a:r>
                        <a:rPr lang="ru-RU" sz="160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Соціальна модернізація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509" y="1196752"/>
            <a:ext cx="8856984" cy="51845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загального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оновлення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перетвореннь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усіх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основних</a:t>
            </a:r>
            <a:r>
              <a:rPr lang="ru-RU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компонентах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Економічній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Правовій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Політичній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сферах;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відносинах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Культурі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lvl="1">
              <a:buClr>
                <a:srgbClr val="CC3300"/>
              </a:buClr>
              <a:buFont typeface="Wingdings" pitchFamily="2" charset="2"/>
              <a:buChar char="ü"/>
            </a:pP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32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32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25"/>
                    </a14:imgEffect>
                    <a14:imgEffect>
                      <a14:saturation sat="96000"/>
                    </a14:imgEffect>
                    <a14:imgEffect>
                      <a14:brightnessContrast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46720"/>
            <a:ext cx="3050341" cy="22852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2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1000" cy="432048"/>
          </a:xfrm>
        </p:spPr>
        <p:txBody>
          <a:bodyPr/>
          <a:lstStyle/>
          <a:p>
            <a:pPr algn="ctr"/>
            <a:r>
              <a:rPr lang="ru-RU" sz="16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Порівняльна</a:t>
            </a:r>
            <a:r>
              <a:rPr lang="ru-RU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характеристика “</a:t>
            </a:r>
            <a:r>
              <a:rPr lang="ru-RU" sz="1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традиційного</a:t>
            </a:r>
            <a:r>
              <a:rPr lang="ru-RU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і </a:t>
            </a:r>
            <a:r>
              <a:rPr lang="ru-RU" sz="1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“модерного” </a:t>
            </a:r>
            <a:r>
              <a:rPr lang="ru-RU" sz="16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endParaRPr lang="ru-RU" sz="16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3836302"/>
              </p:ext>
            </p:extLst>
          </p:nvPr>
        </p:nvGraphicFramePr>
        <p:xfrm>
          <a:off x="35497" y="620689"/>
          <a:ext cx="9073007" cy="623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3744416"/>
                <a:gridCol w="3384376"/>
              </a:tblGrid>
              <a:tr h="360919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strike="noStrike" kern="1200" baseline="0" dirty="0" err="1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Порівняльна</a:t>
                      </a:r>
                      <a:r>
                        <a:rPr lang="ru-RU" sz="1400" b="1" i="1" u="none" strike="noStrike" kern="1200" baseline="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u="none" strike="noStrike" kern="1200" baseline="0" dirty="0" err="1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ознака</a:t>
                      </a:r>
                      <a:endParaRPr lang="ru-RU" sz="1400" b="1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strike="noStrike" kern="1200" baseline="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ru-RU" sz="1400" b="1" i="1" u="none" strike="noStrike" kern="1200" baseline="0" dirty="0" err="1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Традиційне</a:t>
                      </a:r>
                      <a:r>
                        <a:rPr lang="ru-RU" sz="1400" b="1" i="1" u="none" strike="noStrike" kern="1200" baseline="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lang="ru-RU" sz="1400" b="1" i="1" u="none" strike="noStrike" kern="1200" baseline="0" dirty="0" err="1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</a:t>
                      </a:r>
                      <a:endParaRPr lang="ru-RU" sz="1400" b="1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strike="noStrike" kern="1200" baseline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“Модерне” </a:t>
                      </a:r>
                      <a:r>
                        <a:rPr lang="ru-RU" sz="1400" b="1" i="1" u="none" strike="noStrike" kern="1200" baseline="0" dirty="0" err="1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</a:t>
                      </a:r>
                      <a:endParaRPr lang="ru-RU" sz="1400" b="1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9140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Джерело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відтворення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традиційний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досвід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інновації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6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Ставлення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колективістський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відсутність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виокремленої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існування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виокремленої</a:t>
                      </a:r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25538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соціального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залежність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соціального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релігійних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міфологічних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уявлень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світський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соціального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життя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3335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розвитку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циклічний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поступальний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нециклічний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41937"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Цінності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переважна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орієнтація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метафізичні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цінності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виокремлена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персональність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переважна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орієнтація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інструментальні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цінності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5655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влади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авторитарний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влади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демократична система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влади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8335"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Попит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відсутність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відкладеного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попиту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відкладеного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попиту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тобто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здатність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виробляти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заради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сьогоднішніх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потреб, 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заради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майбутнього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1747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Освіта</a:t>
                      </a:r>
                      <a:endParaRPr lang="ru-RU" sz="11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відсутність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масової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освіти</a:t>
                      </a:r>
                      <a:endParaRPr lang="ru-RU" sz="11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масова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освіта</a:t>
                      </a:r>
                      <a:endParaRPr lang="ru-RU" sz="11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57849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Переважний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склад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перевага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особливого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психічного</a:t>
                      </a:r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складу –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недіяльної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особистості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активний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діяльний</a:t>
                      </a:r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психологічний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склад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66209">
                <a:tc>
                  <a:txBody>
                    <a:bodyPr/>
                    <a:lstStyle/>
                    <a:p>
                      <a:pPr algn="ctr"/>
                      <a:endParaRPr lang="ru-RU" sz="1400" b="0" i="0" u="none" strike="noStrike" kern="1200" baseline="0" dirty="0" smtClean="0"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Наука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орієнтація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світоглядне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знання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а не на науку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перевага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точних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наук і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техногенна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цивілізація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) над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світоглядним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rgbClr val="FFFF99"/>
                          </a:solidFill>
                          <a:latin typeface="+mn-lt"/>
                          <a:ea typeface="+mn-ea"/>
                          <a:cs typeface="+mn-cs"/>
                        </a:rPr>
                        <a:t>знанням</a:t>
                      </a:r>
                      <a:endParaRPr lang="ru-RU" sz="14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5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92211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модернізація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органічна</a:t>
            </a:r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ru-RU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неорганічна</a:t>
            </a:r>
            <a:r>
              <a:rPr lang="ru-RU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606648"/>
              </p:ext>
            </p:extLst>
          </p:nvPr>
        </p:nvGraphicFramePr>
        <p:xfrm>
          <a:off x="0" y="1052736"/>
          <a:ext cx="9144000" cy="5579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096"/>
                <a:gridCol w="7742904"/>
              </a:tblGrid>
              <a:tr h="1944216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Органічна</a:t>
                      </a:r>
                      <a:r>
                        <a:rPr lang="ru-RU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модернізація</a:t>
                      </a:r>
                      <a:endParaRPr lang="ru-RU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є моментом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власного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розвитку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країни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і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підготовлена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​​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всім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ходом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попередньої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еволюції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Така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модернізація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починається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не з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економіки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а з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культури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та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зміни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суспільної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свідомості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Соцыальна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модернізація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цьому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випадку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виникала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як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природний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наслідок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змін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укладі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життя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традиціях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світогляді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та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орієнтаціях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людей (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Англія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США,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Франція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Нідерланди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Норвегія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Швеція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Італія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та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ін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67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Неорганічна</a:t>
                      </a:r>
                      <a:r>
                        <a:rPr lang="ru-RU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модернізація</a:t>
                      </a:r>
                      <a:r>
                        <a:rPr lang="ru-RU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endParaRPr lang="ru-RU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uk-UA" sz="1800" b="0" dirty="0" smtClean="0">
                          <a:solidFill>
                            <a:srgbClr val="FFFF99"/>
                          </a:solidFill>
                        </a:rPr>
                        <a:t>є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відповіддю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на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зовнішній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виклик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з боку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більш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розвинених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країн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Вона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являє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собою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спосіб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модель «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наздоганяючого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розвитку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»,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робилися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зверху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урядом з метою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подолати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історичну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відсталість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уникнути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іноземної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залежності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і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зберегти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традиційні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інститути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влади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Починається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не з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культури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а з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економіки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(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провідних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галузей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) і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меншою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мірою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- з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політики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Принципи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модернізації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не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встигають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охопити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переважну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більшість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населення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тому не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отримують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міцної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соціальної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підтримки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Багато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чому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саме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так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відбувалося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Росії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,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Німеччині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та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Японії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в </a:t>
                      </a:r>
                      <a:r>
                        <a:rPr lang="en-US" sz="1800" b="0" dirty="0" smtClean="0">
                          <a:solidFill>
                            <a:srgbClr val="FFFF99"/>
                          </a:solidFill>
                        </a:rPr>
                        <a:t>XIX - 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початку </a:t>
                      </a:r>
                      <a:r>
                        <a:rPr lang="en-US" sz="1800" b="0" dirty="0" smtClean="0">
                          <a:solidFill>
                            <a:srgbClr val="FFFF99"/>
                          </a:solidFill>
                        </a:rPr>
                        <a:t>XX 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в.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b="0" dirty="0" smtClean="0">
                        <a:solidFill>
                          <a:srgbClr val="FFFF99"/>
                        </a:solidFill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останніх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двох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країнах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неорганічна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модернізація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 на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поч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 </a:t>
                      </a:r>
                      <a:r>
                        <a:rPr lang="en-US" sz="1800" b="0" dirty="0" smtClean="0">
                          <a:solidFill>
                            <a:srgbClr val="FFFF99"/>
                          </a:solidFill>
                        </a:rPr>
                        <a:t>XX 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ст. переросла в </a:t>
                      </a:r>
                      <a:r>
                        <a:rPr lang="ru-RU" sz="1800" b="0" dirty="0" err="1" smtClean="0">
                          <a:solidFill>
                            <a:srgbClr val="FFFF99"/>
                          </a:solidFill>
                        </a:rPr>
                        <a:t>органічну</a:t>
                      </a:r>
                      <a:r>
                        <a:rPr lang="ru-RU" sz="1800" b="0" dirty="0" smtClean="0">
                          <a:solidFill>
                            <a:srgbClr val="FFFF99"/>
                          </a:solidFill>
                        </a:rPr>
                        <a:t>.</a:t>
                      </a:r>
                      <a:endParaRPr lang="ru-RU" sz="18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936104"/>
          </a:xfrm>
        </p:spPr>
        <p:txBody>
          <a:bodyPr/>
          <a:lstStyle/>
          <a:p>
            <a:pPr algn="ctr"/>
            <a:r>
              <a:rPr lang="ru-RU" sz="1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модернізації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комплекс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</a:t>
            </a:r>
            <a:r>
              <a:rPr lang="ru-RU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</a:t>
            </a:r>
            <a:r>
              <a:rPr lang="ru-RU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культурних</a:t>
            </a:r>
            <a:r>
              <a:rPr lang="ru-RU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інтелектуальних</a:t>
            </a:r>
            <a:r>
              <a:rPr lang="ru-RU" sz="1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трансформацій</a:t>
            </a:r>
            <a:r>
              <a:rPr lang="ru-RU" sz="1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8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41761097"/>
              </p:ext>
            </p:extLst>
          </p:nvPr>
        </p:nvGraphicFramePr>
        <p:xfrm>
          <a:off x="0" y="1268760"/>
          <a:ext cx="9108504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199"/>
                <a:gridCol w="77103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Модернізація</a:t>
                      </a:r>
                      <a:endParaRPr lang="ru-RU" sz="1600" b="0" kern="1200" dirty="0" smtClean="0">
                        <a:solidFill>
                          <a:srgbClr val="FFFF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600" b="0" i="1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економіці</a:t>
                      </a:r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розширення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індустріальних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технологій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базуються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використанні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капіталу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наукового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знання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широкому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освоєнні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природних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ресурсів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розширенні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вторинного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переробка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торгівля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 та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третинного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секторів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господарства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ринкових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відносин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ru-RU" sz="2000" b="0" i="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  <a:tr h="1752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Модернізація</a:t>
                      </a:r>
                      <a:endParaRPr lang="ru-RU" sz="1600" b="0" i="1" kern="1200" dirty="0" smtClean="0">
                        <a:solidFill>
                          <a:srgbClr val="FFFF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1600" b="0" i="1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соціальній</a:t>
                      </a:r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сфері</a:t>
                      </a:r>
                      <a:endParaRPr lang="ru-RU" sz="16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послаблення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застарілих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типів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соціальності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розширення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сфери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нових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раціональних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зв’язків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заснованих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професійних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ринкових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критеріях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супроводжується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зростанням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майнової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диференціації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розподілом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виробничу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політичну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суспільну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ru-RU" sz="2000" b="0" i="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133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Модернізація</a:t>
                      </a:r>
                      <a:endParaRPr lang="ru-RU" sz="1600" b="0" kern="1200" dirty="0" smtClean="0">
                        <a:solidFill>
                          <a:srgbClr val="FFFF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1600" b="0" i="1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культурній</a:t>
                      </a:r>
                      <a:r>
                        <a:rPr lang="ru-RU" sz="1600" b="0" i="1" kern="1200" dirty="0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err="1" smtClean="0">
                          <a:solidFill>
                            <a:srgbClr val="FFFF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сфері</a:t>
                      </a:r>
                      <a:endParaRPr lang="ru-RU" sz="1600" b="0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диференціація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духовних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систем і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ціннісних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орієнтацій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секуляризація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плюралізація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громадянської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свідомості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освіти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національної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культури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різноманіття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ідеологічних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течій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свобода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масової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2000" b="0" i="0" kern="1200" dirty="0" smtClean="0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ru-RU" sz="2000" b="0" i="0" dirty="0"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133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9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1295</TotalTime>
  <Words>1297</Words>
  <Application>Microsoft Office PowerPoint</Application>
  <PresentationFormat>Экран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Соціальна модернізація</vt:lpstr>
      <vt:lpstr>Термін “модернізація” вживається в науці з 50-х років ХХ ст</vt:lpstr>
      <vt:lpstr>інтерпретації поняття модернізації.</vt:lpstr>
      <vt:lpstr>Модернізація В загальному вигляді </vt:lpstr>
      <vt:lpstr>модернізація у світовому контексті</vt:lpstr>
      <vt:lpstr>Соціальна модернізація</vt:lpstr>
      <vt:lpstr>Порівняльна характеристика “традиційного” і “модерного” суспільства</vt:lpstr>
      <vt:lpstr>Соціальна модернізація:  органічна і неорганічна. </vt:lpstr>
      <vt:lpstr>процес соціальної модернізації україни  це  - комплекс соціальних, економічних, політичних, культурних та інтелектуальних трансформацій.</vt:lpstr>
      <vt:lpstr>українське суспільство здійснює потрійну трансформацію</vt:lpstr>
      <vt:lpstr>Соціальна модернізація в Україні є відображуваною й частковою</vt:lpstr>
      <vt:lpstr>Оцінка громадянами ситуації в Україні та стану проведення реформ, ставлення до політиків та суспільних інститутів  (центр разумкова  березень 2015)</vt:lpstr>
      <vt:lpstr>Оцінка громадянами ситуації в Україні та стану проведення реформ, ставлення до політиків та суспільних інститутів  (центр разумкова  березень 2015)</vt:lpstr>
      <vt:lpstr>перебіг реформ в Україні та дій влади у різних сферах за десятибальною шкалою, де «1» означає, що реформ майже або зовсім немає,  а «10» - що реформи йдуть максимально успішно. </vt:lpstr>
      <vt:lpstr>Перешкоди соціальної модернізації  в україні</vt:lpstr>
      <vt:lpstr>Найважливішими завдання модернізації сучасного українського суспільства є: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модернізація</dc:title>
  <dc:creator>Svetlana</dc:creator>
  <cp:lastModifiedBy>Svetlana</cp:lastModifiedBy>
  <cp:revision>44</cp:revision>
  <cp:lastPrinted>2015-03-26T20:18:32Z</cp:lastPrinted>
  <dcterms:created xsi:type="dcterms:W3CDTF">2015-03-23T10:37:45Z</dcterms:created>
  <dcterms:modified xsi:type="dcterms:W3CDTF">2015-03-27T11:57:35Z</dcterms:modified>
</cp:coreProperties>
</file>